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1615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75" d="100"/>
          <a:sy n="75" d="100"/>
        </p:scale>
        <p:origin x="1380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7860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Academy Session 1 output. Keep it factual — the judges score capability to execute, not biography.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Academy Session 1 output: problem statement. Evidence beats assertion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Academy Sessions 2 and 3 output: market, value proposition and business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Academy Session 3 output. Traction is the strongest single signal for Track B entries.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Academy Sessions 4 and 5 output: financial case, growth and impact plan.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specific about the ask. YES offers access and opportunity, not guaranteed funding — frame the ask accordingly.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section is not scored. It informs how the Program Team shapes the Academy and YES Connect.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9684F8-FF2D-9026-06BC-4E415382E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0A94E05-A863-C8EF-F528-DD179345B3F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38" y="0"/>
            <a:ext cx="12185523" cy="6858000"/>
          </a:xfrm>
          <a:prstGeom prst="rect">
            <a:avLst/>
          </a:prstGeom>
          <a:gradFill flip="none" rotWithShape="1">
            <a:gsLst>
              <a:gs pos="29000">
                <a:srgbClr val="161513"/>
              </a:gs>
              <a:gs pos="71000">
                <a:srgbClr val="161513">
                  <a:alpha val="74000"/>
                </a:srgbClr>
              </a:gs>
              <a:gs pos="89000">
                <a:srgbClr val="262626">
                  <a:alpha val="73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BEF913D2-595E-1FE3-AF3E-59B097484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34" y="818113"/>
            <a:ext cx="2649593" cy="1340887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5F18AF1B-93E3-69CE-3024-DBC664FFC63E}"/>
              </a:ext>
            </a:extLst>
          </p:cNvPr>
          <p:cNvGrpSpPr/>
          <p:nvPr/>
        </p:nvGrpSpPr>
        <p:grpSpPr>
          <a:xfrm>
            <a:off x="6899992" y="688593"/>
            <a:ext cx="4690873" cy="866681"/>
            <a:chOff x="6899992" y="688593"/>
            <a:chExt cx="4690873" cy="866681"/>
          </a:xfrm>
        </p:grpSpPr>
        <p:sp>
          <p:nvSpPr>
            <p:cNvPr id="33" name="Text 0">
              <a:extLst>
                <a:ext uri="{FF2B5EF4-FFF2-40B4-BE49-F238E27FC236}">
                  <a16:creationId xmlns:a16="http://schemas.microsoft.com/office/drawing/2014/main" id="{77BBE101-A489-F98C-3BE4-C9AF01063813}"/>
                </a:ext>
              </a:extLst>
            </p:cNvPr>
            <p:cNvSpPr txBox="1"/>
            <p:nvPr/>
          </p:nvSpPr>
          <p:spPr>
            <a:xfrm>
              <a:off x="6899992" y="688593"/>
              <a:ext cx="4690873" cy="786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2400" b="1" kern="0" spc="-100" dirty="0">
                  <a:solidFill>
                    <a:schemeClr val="bg1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BUSINESS PROPOSAL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5" name="Text 1">
              <a:extLst>
                <a:ext uri="{FF2B5EF4-FFF2-40B4-BE49-F238E27FC236}">
                  <a16:creationId xmlns:a16="http://schemas.microsoft.com/office/drawing/2014/main" id="{30D17713-B6AB-AA7F-E4AD-7F355EDC0F93}"/>
                </a:ext>
              </a:extLst>
            </p:cNvPr>
            <p:cNvSpPr txBox="1"/>
            <p:nvPr/>
          </p:nvSpPr>
          <p:spPr>
            <a:xfrm>
              <a:off x="8805332" y="1226090"/>
              <a:ext cx="2785533" cy="3291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200" dirty="0">
                  <a:solidFill>
                    <a:schemeClr val="bg1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2026 Participant Submission Template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Text 2">
            <a:extLst>
              <a:ext uri="{FF2B5EF4-FFF2-40B4-BE49-F238E27FC236}">
                <a16:creationId xmlns:a16="http://schemas.microsoft.com/office/drawing/2014/main" id="{F581D382-716F-FFB9-02F5-549A655C9D14}"/>
              </a:ext>
            </a:extLst>
          </p:cNvPr>
          <p:cNvSpPr txBox="1"/>
          <p:nvPr/>
        </p:nvSpPr>
        <p:spPr>
          <a:xfrm>
            <a:off x="711200" y="3088340"/>
            <a:ext cx="6766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40" dirty="0">
                <a:solidFill>
                  <a:srgbClr val="FFC2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BUSINESS / VENTURE NAME</a:t>
            </a:r>
            <a:endParaRPr lang="en-US" sz="800" dirty="0"/>
          </a:p>
        </p:txBody>
      </p:sp>
      <p:sp>
        <p:nvSpPr>
          <p:cNvPr id="39" name="Text 3">
            <a:extLst>
              <a:ext uri="{FF2B5EF4-FFF2-40B4-BE49-F238E27FC236}">
                <a16:creationId xmlns:a16="http://schemas.microsoft.com/office/drawing/2014/main" id="{FB5FAEBC-C458-5312-E6A1-F8A356FE2860}"/>
              </a:ext>
            </a:extLst>
          </p:cNvPr>
          <p:cNvSpPr txBox="1"/>
          <p:nvPr/>
        </p:nvSpPr>
        <p:spPr>
          <a:xfrm>
            <a:off x="711200" y="3326084"/>
            <a:ext cx="6766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4F3F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[Insert business / venture name]</a:t>
            </a:r>
            <a:endParaRPr lang="en-US" sz="1600" dirty="0"/>
          </a:p>
        </p:txBody>
      </p:sp>
      <p:sp>
        <p:nvSpPr>
          <p:cNvPr id="41" name="Text 4">
            <a:extLst>
              <a:ext uri="{FF2B5EF4-FFF2-40B4-BE49-F238E27FC236}">
                <a16:creationId xmlns:a16="http://schemas.microsoft.com/office/drawing/2014/main" id="{9E9676BF-A59F-8D21-A87C-C1E2FB55D11E}"/>
              </a:ext>
            </a:extLst>
          </p:cNvPr>
          <p:cNvSpPr txBox="1"/>
          <p:nvPr/>
        </p:nvSpPr>
        <p:spPr>
          <a:xfrm>
            <a:off x="711200" y="3929588"/>
            <a:ext cx="6766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40" dirty="0">
                <a:solidFill>
                  <a:srgbClr val="FFC2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PARTICIPANT / TEAM NAME</a:t>
            </a:r>
            <a:endParaRPr lang="en-US" sz="800" dirty="0"/>
          </a:p>
        </p:txBody>
      </p:sp>
      <p:sp>
        <p:nvSpPr>
          <p:cNvPr id="43" name="Text 5">
            <a:extLst>
              <a:ext uri="{FF2B5EF4-FFF2-40B4-BE49-F238E27FC236}">
                <a16:creationId xmlns:a16="http://schemas.microsoft.com/office/drawing/2014/main" id="{CCCC48CD-8618-3F79-6A87-DDF7B22B2949}"/>
              </a:ext>
            </a:extLst>
          </p:cNvPr>
          <p:cNvSpPr txBox="1"/>
          <p:nvPr/>
        </p:nvSpPr>
        <p:spPr>
          <a:xfrm>
            <a:off x="711200" y="4167332"/>
            <a:ext cx="6766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4F3F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[Insert participant / team]</a:t>
            </a:r>
            <a:endParaRPr lang="en-US" sz="1600" dirty="0"/>
          </a:p>
        </p:txBody>
      </p:sp>
      <p:sp>
        <p:nvSpPr>
          <p:cNvPr id="45" name="Text 6">
            <a:extLst>
              <a:ext uri="{FF2B5EF4-FFF2-40B4-BE49-F238E27FC236}">
                <a16:creationId xmlns:a16="http://schemas.microsoft.com/office/drawing/2014/main" id="{DB8E36A2-4007-58E9-C891-445E43C8A614}"/>
              </a:ext>
            </a:extLst>
          </p:cNvPr>
          <p:cNvSpPr txBox="1"/>
          <p:nvPr/>
        </p:nvSpPr>
        <p:spPr>
          <a:xfrm>
            <a:off x="711200" y="4739808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C2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Category   ·   Business Stage   ·   UAE-based Team Leader (if applicable)</a:t>
            </a:r>
            <a:endParaRPr lang="en-US" sz="1050" dirty="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034A56C2-FBF8-457B-CDD5-20138F1BD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134" y="5828890"/>
            <a:ext cx="6298858" cy="630714"/>
          </a:xfrm>
          <a:prstGeom prst="rect">
            <a:avLst/>
          </a:prstGeom>
        </p:spPr>
      </p:pic>
      <p:sp>
        <p:nvSpPr>
          <p:cNvPr id="54" name="Text 11">
            <a:extLst>
              <a:ext uri="{FF2B5EF4-FFF2-40B4-BE49-F238E27FC236}">
                <a16:creationId xmlns:a16="http://schemas.microsoft.com/office/drawing/2014/main" id="{F382005C-6D16-B342-29D5-3AA81E3B6FEB}"/>
              </a:ext>
            </a:extLst>
          </p:cNvPr>
          <p:cNvSpPr txBox="1"/>
          <p:nvPr/>
        </p:nvSpPr>
        <p:spPr>
          <a:xfrm>
            <a:off x="8225873" y="6169407"/>
            <a:ext cx="33649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kern="0" spc="100" dirty="0">
                <a:solidFill>
                  <a:srgbClr val="FFC2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EMPOWERING IDEAS. BUILDING NATIONS.</a:t>
            </a:r>
            <a:endParaRPr lang="en-US" sz="950" dirty="0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3878D542-C8D3-4B68-D141-4D77A443D592}"/>
              </a:ext>
            </a:extLst>
          </p:cNvPr>
          <p:cNvSpPr/>
          <p:nvPr/>
        </p:nvSpPr>
        <p:spPr>
          <a:xfrm>
            <a:off x="8724898" y="2348992"/>
            <a:ext cx="2946400" cy="2946400"/>
          </a:xfrm>
          <a:prstGeom prst="roundRect">
            <a:avLst>
              <a:gd name="adj" fmla="val 5173"/>
            </a:avLst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kern="0" spc="100">
                <a:solidFill>
                  <a:srgbClr val="A3A0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LOGO / TEAM /</a:t>
            </a:r>
            <a:endParaRPr lang="en-US" sz="1050"/>
          </a:p>
          <a:p>
            <a:pPr algn="ctr"/>
            <a:r>
              <a:rPr lang="en-US" sz="1050" b="1" kern="0" spc="100">
                <a:solidFill>
                  <a:srgbClr val="A3A0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 PHOTO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997586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47548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FC2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SECTION 01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731520"/>
            <a:ext cx="11057839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kern="0" spc="-60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Entrepreneur / Team &amp; Business Profile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16736"/>
            <a:ext cx="74185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Who are you, what are you building, and where are you today?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566928" y="1847088"/>
            <a:ext cx="3572104" cy="3163824"/>
          </a:xfrm>
          <a:prstGeom prst="roundRect">
            <a:avLst>
              <a:gd name="adj" fmla="val 4624"/>
            </a:avLst>
          </a:prstGeom>
          <a:solidFill>
            <a:srgbClr val="FFFFFF"/>
          </a:solidFill>
          <a:ln w="12700">
            <a:solidFill>
              <a:srgbClr val="E3E1DE"/>
            </a:solidFill>
          </a:ln>
        </p:spPr>
        <p:txBody>
          <a:bodyPr wrap="square" lIns="203200" tIns="228600" rIns="228600" bIns="203200" rtlCol="0" anchor="t">
            <a:sp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Founder / Team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Names, roles, relevant experience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this team is suited to build the venture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413352" y="1847088"/>
            <a:ext cx="3572104" cy="3163824"/>
          </a:xfrm>
          <a:prstGeom prst="roundRect">
            <a:avLst>
              <a:gd name="adj" fmla="val 4624"/>
            </a:avLst>
          </a:prstGeom>
          <a:solidFill>
            <a:srgbClr val="FFFFFF"/>
          </a:solidFill>
          <a:ln w="12700">
            <a:solidFill>
              <a:srgbClr val="E3E1DE"/>
            </a:solidFill>
          </a:ln>
        </p:spPr>
        <p:txBody>
          <a:bodyPr wrap="square" lIns="203200" tIns="228600" rIns="228600" bIns="203200" rtlCol="0" anchor="t">
            <a:sp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Business Snapshot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Business / venture name and category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 started / stage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Location and current team size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259775" y="1847088"/>
            <a:ext cx="3364992" cy="3163824"/>
          </a:xfrm>
          <a:prstGeom prst="roundRect">
            <a:avLst>
              <a:gd name="adj" fmla="val 4624"/>
            </a:avLst>
          </a:prstGeom>
          <a:solidFill>
            <a:srgbClr val="F0EEEB"/>
          </a:solidFill>
          <a:ln w="12700">
            <a:solidFill>
              <a:srgbClr val="E3E1DE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59775" y="3172968"/>
            <a:ext cx="3364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6D6A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FOUNDER / TEAM PHOTO / LOGO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8259775" y="3447288"/>
            <a:ext cx="3364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3A0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Optional. Delete this box if you have no visual.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566928" y="6272784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D6A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YES Business Proposal Template  ·  ILUNI UI UAE Chapter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6869887" y="6272784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5647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evidence. Be concise. Show the numbers.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47548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FC2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SECTION 02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731520"/>
            <a:ext cx="11057839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kern="0" spc="-60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Problem, Customer &amp; Solution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16736"/>
            <a:ext cx="74185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Define the need clearly and show how your solution addresses it.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566928" y="1847088"/>
            <a:ext cx="3572104" cy="3163824"/>
          </a:xfrm>
          <a:prstGeom prst="roundRect">
            <a:avLst>
              <a:gd name="adj" fmla="val 4624"/>
            </a:avLst>
          </a:prstGeom>
          <a:solidFill>
            <a:srgbClr val="FFFFFF"/>
          </a:solidFill>
          <a:ln w="12700">
            <a:solidFill>
              <a:srgbClr val="E3E1DE"/>
            </a:solidFill>
          </a:ln>
        </p:spPr>
        <p:txBody>
          <a:bodyPr wrap="square" lIns="203200" tIns="228600" rIns="228600" bIns="203200" rtlCol="0" anchor="t">
            <a:sp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Problem &amp; Customer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problem / opportunity are you addressing?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Who is the target customer / beneficiary?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evidence shows this problem matters?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413352" y="1847088"/>
            <a:ext cx="3572104" cy="3163824"/>
          </a:xfrm>
          <a:prstGeom prst="roundRect">
            <a:avLst>
              <a:gd name="adj" fmla="val 4624"/>
            </a:avLst>
          </a:prstGeom>
          <a:solidFill>
            <a:srgbClr val="FFFFFF"/>
          </a:solidFill>
          <a:ln w="12700">
            <a:solidFill>
              <a:srgbClr val="E3E1DE"/>
            </a:solidFill>
          </a:ln>
        </p:spPr>
        <p:txBody>
          <a:bodyPr wrap="square" lIns="203200" tIns="228600" rIns="228600" bIns="203200" rtlCol="0" anchor="t">
            <a:sp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Product / Solution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do you offer?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does it solve the problem?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customer benefit / product advantage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259775" y="1847088"/>
            <a:ext cx="3364992" cy="3163824"/>
          </a:xfrm>
          <a:prstGeom prst="roundRect">
            <a:avLst>
              <a:gd name="adj" fmla="val 4624"/>
            </a:avLst>
          </a:prstGeom>
          <a:solidFill>
            <a:srgbClr val="F0EEEB"/>
          </a:solidFill>
          <a:ln w="12700">
            <a:solidFill>
              <a:srgbClr val="E3E1DE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59775" y="3172968"/>
            <a:ext cx="3364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6D6A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 / CUSTOMER VISUAL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8259775" y="3447288"/>
            <a:ext cx="3364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3A0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Optional. Delete this box if you have no visual.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566928" y="6272784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D6A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YES Business Proposal Template  ·  ILUNI UI UAE Chapter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6869887" y="6272784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5647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Claim → Evidence → Metric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47548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FC2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SECTION 03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731520"/>
            <a:ext cx="11057839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kern="0" spc="-60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Market, Value Proposition &amp; Business Model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16736"/>
            <a:ext cx="74185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Show why the opportunity is attractive and how the venture creates value.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566928" y="1847088"/>
            <a:ext cx="3572104" cy="3163824"/>
          </a:xfrm>
          <a:prstGeom prst="roundRect">
            <a:avLst>
              <a:gd name="adj" fmla="val 4624"/>
            </a:avLst>
          </a:prstGeom>
          <a:solidFill>
            <a:srgbClr val="FFFFFF"/>
          </a:solidFill>
          <a:ln w="12700">
            <a:solidFill>
              <a:srgbClr val="E3E1DE"/>
            </a:solidFill>
          </a:ln>
        </p:spPr>
        <p:txBody>
          <a:bodyPr wrap="square" lIns="203200" tIns="228600" rIns="228600" bIns="203200" rtlCol="0" anchor="t">
            <a:sp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Market &amp; Competition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 / geography served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Main alternatives or competitors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competitive advantage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413352" y="1847088"/>
            <a:ext cx="3572104" cy="3163824"/>
          </a:xfrm>
          <a:prstGeom prst="roundRect">
            <a:avLst>
              <a:gd name="adj" fmla="val 4624"/>
            </a:avLst>
          </a:prstGeom>
          <a:solidFill>
            <a:srgbClr val="FFFFFF"/>
          </a:solidFill>
          <a:ln w="12700">
            <a:solidFill>
              <a:srgbClr val="E3E1DE"/>
            </a:solidFill>
          </a:ln>
        </p:spPr>
        <p:txBody>
          <a:bodyPr wrap="square" lIns="203200" tIns="228600" rIns="228600" bIns="203200" rtlCol="0" anchor="t">
            <a:sp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Business Model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the business makes money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Pricing / revenue streams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suppliers, partners and channels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259775" y="1847088"/>
            <a:ext cx="3364992" cy="3163824"/>
          </a:xfrm>
          <a:prstGeom prst="roundRect">
            <a:avLst>
              <a:gd name="adj" fmla="val 4624"/>
            </a:avLst>
          </a:prstGeom>
          <a:solidFill>
            <a:srgbClr val="F0EEEB"/>
          </a:solidFill>
          <a:ln w="12700">
            <a:solidFill>
              <a:srgbClr val="E3E1DE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59775" y="3172968"/>
            <a:ext cx="3364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6D6A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 / MODEL VISUAL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8259775" y="3447288"/>
            <a:ext cx="3364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3A0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Optional. Delete this box if you have no visual.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566928" y="6272784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D6A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YES Business Proposal Template  ·  ILUNI UI UAE Chapter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6869887" y="6272784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5647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Claim → Evidence → Metric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47548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FC2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SECTION 04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731520"/>
            <a:ext cx="11057839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kern="0" spc="-60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Go-to-Market, Traction &amp; Performance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16736"/>
            <a:ext cx="74185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evidence to show how you reach customers and what you have achieved.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566928" y="1847088"/>
            <a:ext cx="3572104" cy="3163824"/>
          </a:xfrm>
          <a:prstGeom prst="roundRect">
            <a:avLst>
              <a:gd name="adj" fmla="val 4624"/>
            </a:avLst>
          </a:prstGeom>
          <a:solidFill>
            <a:srgbClr val="FFFFFF"/>
          </a:solidFill>
          <a:ln w="12700">
            <a:solidFill>
              <a:srgbClr val="E3E1DE"/>
            </a:solidFill>
          </a:ln>
        </p:spPr>
        <p:txBody>
          <a:bodyPr wrap="square" lIns="203200" tIns="228600" rIns="228600" bIns="203200" rtlCol="0" anchor="t">
            <a:sp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Go-to-Market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Sales and marketing channels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Customer acquisition approach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partnerships / distribution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413352" y="1847088"/>
            <a:ext cx="3572104" cy="3163824"/>
          </a:xfrm>
          <a:prstGeom prst="roundRect">
            <a:avLst>
              <a:gd name="adj" fmla="val 4624"/>
            </a:avLst>
          </a:prstGeom>
          <a:solidFill>
            <a:srgbClr val="FFFFFF"/>
          </a:solidFill>
          <a:ln w="12700">
            <a:solidFill>
              <a:srgbClr val="E3E1DE"/>
            </a:solidFill>
          </a:ln>
        </p:spPr>
        <p:txBody>
          <a:bodyPr wrap="square" lIns="203200" tIns="228600" rIns="228600" bIns="203200" rtlCol="0" anchor="t">
            <a:sp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Traction &amp; Performance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Customers / users / orders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Sales or revenue trend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Milestones, validation or testimonials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259775" y="1847088"/>
            <a:ext cx="3364992" cy="3163824"/>
          </a:xfrm>
          <a:prstGeom prst="roundRect">
            <a:avLst>
              <a:gd name="adj" fmla="val 4624"/>
            </a:avLst>
          </a:prstGeom>
          <a:solidFill>
            <a:srgbClr val="F0EEEB"/>
          </a:solidFill>
          <a:ln w="12700">
            <a:solidFill>
              <a:srgbClr val="E3E1DE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59775" y="3172968"/>
            <a:ext cx="3364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6D6A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KPI / TRACTION CHART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8259775" y="3447288"/>
            <a:ext cx="3364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3A0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Optional. Delete this box if you have no visual.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566928" y="6272784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D6A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YES Business Proposal Template  ·  ILUNI UI UAE Chapter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6869887" y="6272784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5647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Claim → Evidence → Metric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47548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FC2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SECTION 05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731520"/>
            <a:ext cx="11057839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kern="0" spc="-60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Financials, Impact &amp; Growth Plan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16736"/>
            <a:ext cx="74185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Demonstrate financial logic, measurable impact, and a credible path forward.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566928" y="1847088"/>
            <a:ext cx="3572104" cy="3163824"/>
          </a:xfrm>
          <a:prstGeom prst="roundRect">
            <a:avLst>
              <a:gd name="adj" fmla="val 4624"/>
            </a:avLst>
          </a:prstGeom>
          <a:solidFill>
            <a:srgbClr val="FFFFFF"/>
          </a:solidFill>
          <a:ln w="12700">
            <a:solidFill>
              <a:srgbClr val="E3E1DE"/>
            </a:solidFill>
          </a:ln>
        </p:spPr>
        <p:txBody>
          <a:bodyPr wrap="square" lIns="203200" tIns="228600" rIns="228600" bIns="203200" rtlCol="0" anchor="t">
            <a:sp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Financial Overview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Actual revenue, costs and profit where available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Pre-launch: clearly stated assumptions / forecasts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Working-capital or funding needs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413352" y="1847088"/>
            <a:ext cx="3572104" cy="3163824"/>
          </a:xfrm>
          <a:prstGeom prst="roundRect">
            <a:avLst>
              <a:gd name="adj" fmla="val 4624"/>
            </a:avLst>
          </a:prstGeom>
          <a:solidFill>
            <a:srgbClr val="FFFFFF"/>
          </a:solidFill>
          <a:ln w="12700">
            <a:solidFill>
              <a:srgbClr val="E3E1DE"/>
            </a:solidFill>
          </a:ln>
        </p:spPr>
        <p:txBody>
          <a:bodyPr wrap="square" lIns="203200" tIns="228600" rIns="228600" bIns="203200" rtlCol="0" anchor="t">
            <a:sp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&amp; Growth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Social / environmental impact with metrics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12–24 month growth priorities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milestones and risks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259775" y="1847088"/>
            <a:ext cx="3364992" cy="3163824"/>
          </a:xfrm>
          <a:prstGeom prst="roundRect">
            <a:avLst>
              <a:gd name="adj" fmla="val 4624"/>
            </a:avLst>
          </a:prstGeom>
          <a:solidFill>
            <a:srgbClr val="F0EEEB"/>
          </a:solidFill>
          <a:ln w="12700">
            <a:solidFill>
              <a:srgbClr val="E3E1DE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59775" y="3172968"/>
            <a:ext cx="3364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6D6A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FINANCIAL / IMPACT VISUAL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8259775" y="3447288"/>
            <a:ext cx="3364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3A0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Optional. Delete this box if you have no visual.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566928" y="6272784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D6A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YES Business Proposal Template  ·  ILUNI UI UAE Chapter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6869887" y="6272784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5647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Claim → Evidence → Metric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47548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FC2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SECTION 06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731520"/>
            <a:ext cx="11057839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kern="0" spc="-60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Support Required &amp; Why Us?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16736"/>
            <a:ext cx="74185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Finish the business case with a specific ask and a compelling reason to select you.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566928" y="1847088"/>
            <a:ext cx="3572104" cy="3163824"/>
          </a:xfrm>
          <a:prstGeom prst="roundRect">
            <a:avLst>
              <a:gd name="adj" fmla="val 4624"/>
            </a:avLst>
          </a:prstGeom>
          <a:solidFill>
            <a:srgbClr val="FFFFFF"/>
          </a:solidFill>
          <a:ln w="12700">
            <a:solidFill>
              <a:srgbClr val="E3E1DE"/>
            </a:solidFill>
          </a:ln>
        </p:spPr>
        <p:txBody>
          <a:bodyPr wrap="square" lIns="203200" tIns="228600" rIns="228600" bIns="203200" rtlCol="0" anchor="t">
            <a:sp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Support Required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support do you need?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would an award be used?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Non-financial support: access, partners, expertise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413352" y="1847088"/>
            <a:ext cx="3572104" cy="3163824"/>
          </a:xfrm>
          <a:prstGeom prst="roundRect">
            <a:avLst>
              <a:gd name="adj" fmla="val 4624"/>
            </a:avLst>
          </a:prstGeom>
          <a:solidFill>
            <a:srgbClr val="FFFFFF"/>
          </a:solidFill>
          <a:ln w="12700">
            <a:solidFill>
              <a:srgbClr val="E3E1DE"/>
            </a:solidFill>
          </a:ln>
        </p:spPr>
        <p:txBody>
          <a:bodyPr wrap="square" lIns="203200" tIns="228600" rIns="228600" bIns="203200" rtlCol="0" anchor="t">
            <a:sp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Why Us?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this business matters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this entrepreneur / team can execute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12–24 month vision in one sentence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259775" y="1847088"/>
            <a:ext cx="3364992" cy="3163824"/>
          </a:xfrm>
          <a:prstGeom prst="roundRect">
            <a:avLst>
              <a:gd name="adj" fmla="val 4624"/>
            </a:avLst>
          </a:prstGeom>
          <a:solidFill>
            <a:srgbClr val="F0EEEB"/>
          </a:solidFill>
          <a:ln w="12700">
            <a:solidFill>
              <a:srgbClr val="E3E1DE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59775" y="3172968"/>
            <a:ext cx="3364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6D6A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TEAM / VISION VISUAL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8259775" y="3447288"/>
            <a:ext cx="3364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3A0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Optional. Delete this box if you have no visual.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566928" y="6272784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D6A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YES Business Proposal Template  ·  ILUNI UI UAE Chapter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6869887" y="6272784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5647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Claim → Evidence → Metric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47548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FC2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SECTION 07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731520"/>
            <a:ext cx="11057839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kern="0" spc="-60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Participant Comments &amp; Expectations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16736"/>
            <a:ext cx="741852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Share your expectations for YES 2026 and how you hope the program will support your journey.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566928" y="1847088"/>
            <a:ext cx="3572104" cy="3163824"/>
          </a:xfrm>
          <a:prstGeom prst="roundRect">
            <a:avLst>
              <a:gd name="adj" fmla="val 4624"/>
            </a:avLst>
          </a:prstGeom>
          <a:solidFill>
            <a:srgbClr val="FFFFFF"/>
          </a:solidFill>
          <a:ln w="12700">
            <a:solidFill>
              <a:srgbClr val="E3E1DE"/>
            </a:solidFill>
          </a:ln>
        </p:spPr>
        <p:txBody>
          <a:bodyPr wrap="square" lIns="203200" tIns="228600" rIns="228600" bIns="203200" rtlCol="0" anchor="t">
            <a:sp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Expectations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do you hope to learn or improve through YES 2026?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did you decide to join YES 2026?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business challenge would you most like help with?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413352" y="1847088"/>
            <a:ext cx="3572104" cy="3163824"/>
          </a:xfrm>
          <a:prstGeom prst="roundRect">
            <a:avLst>
              <a:gd name="adj" fmla="val 4624"/>
            </a:avLst>
          </a:prstGeom>
          <a:solidFill>
            <a:srgbClr val="FFFFFF"/>
          </a:solidFill>
          <a:ln w="12700">
            <a:solidFill>
              <a:srgbClr val="E3E1DE"/>
            </a:solidFill>
          </a:ln>
        </p:spPr>
        <p:txBody>
          <a:bodyPr wrap="square" lIns="203200" tIns="228600" rIns="228600" bIns="203200" rtlCol="0" anchor="t">
            <a:sp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0D1B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Comments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would make this program meaningful for you?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connections, exposure or opportunities would be most valuable?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5A58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Any additional comments, hopes or expectations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259775" y="1847088"/>
            <a:ext cx="3364992" cy="3163824"/>
          </a:xfrm>
          <a:prstGeom prst="roundRect">
            <a:avLst>
              <a:gd name="adj" fmla="val 4624"/>
            </a:avLst>
          </a:prstGeom>
          <a:solidFill>
            <a:srgbClr val="F0EEEB"/>
          </a:solidFill>
          <a:ln w="12700">
            <a:solidFill>
              <a:srgbClr val="E3E1DE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59775" y="3172968"/>
            <a:ext cx="3364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6D6A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OPTIONAL VISUAL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8259775" y="3447288"/>
            <a:ext cx="3364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3A0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Optional. Delete this box if you have no visual.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566928" y="6272784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D6A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YES Business Proposal Template  ·  ILUNI UI UAE Chapter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6869887" y="6272784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5647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scored. Read by the Program Team.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C1061-A6FE-F90C-0E97-CCB9A6FFD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BFFC90-8465-990A-BE80-4BCD2ADD1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EF2F5B0-B67C-9103-061A-77A3C9C336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38" y="0"/>
            <a:ext cx="12185523" cy="6858000"/>
          </a:xfrm>
          <a:prstGeom prst="rect">
            <a:avLst/>
          </a:prstGeom>
          <a:gradFill flip="none" rotWithShape="1">
            <a:gsLst>
              <a:gs pos="29000">
                <a:srgbClr val="161513"/>
              </a:gs>
              <a:gs pos="71000">
                <a:srgbClr val="161513">
                  <a:alpha val="74000"/>
                </a:srgbClr>
              </a:gs>
              <a:gs pos="89000">
                <a:srgbClr val="262626">
                  <a:alpha val="73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AFD7C56-DAD7-408D-4FD1-E1B66E46D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34" y="818113"/>
            <a:ext cx="2649593" cy="134088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DCE8BB2-21B4-61B1-7AB0-E2B946C97E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134" y="5828890"/>
            <a:ext cx="6298858" cy="630714"/>
          </a:xfrm>
          <a:prstGeom prst="rect">
            <a:avLst/>
          </a:prstGeom>
        </p:spPr>
      </p:pic>
      <p:sp>
        <p:nvSpPr>
          <p:cNvPr id="54" name="Text 11">
            <a:extLst>
              <a:ext uri="{FF2B5EF4-FFF2-40B4-BE49-F238E27FC236}">
                <a16:creationId xmlns:a16="http://schemas.microsoft.com/office/drawing/2014/main" id="{6E49D7C4-1CA3-805A-8D30-0C03531AB007}"/>
              </a:ext>
            </a:extLst>
          </p:cNvPr>
          <p:cNvSpPr txBox="1"/>
          <p:nvPr/>
        </p:nvSpPr>
        <p:spPr>
          <a:xfrm>
            <a:off x="8225873" y="6169407"/>
            <a:ext cx="33649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kern="0" spc="100" dirty="0">
                <a:solidFill>
                  <a:srgbClr val="FFC2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EMPOWERING IDEAS. BUILDING NATIONS.</a:t>
            </a:r>
            <a:endParaRPr lang="en-US" sz="95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458260D-8E10-BD90-82F0-034585A51BAA}"/>
              </a:ext>
            </a:extLst>
          </p:cNvPr>
          <p:cNvGrpSpPr/>
          <p:nvPr/>
        </p:nvGrpSpPr>
        <p:grpSpPr>
          <a:xfrm>
            <a:off x="8012738" y="818113"/>
            <a:ext cx="3791261" cy="491069"/>
            <a:chOff x="504207" y="3860798"/>
            <a:chExt cx="6470040" cy="838042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FA4E686-0682-604C-A90F-8877AE130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78540" y="3860799"/>
              <a:ext cx="2321374" cy="838041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8BEEC7C-3070-4C7E-4A1F-5C87FC1C4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4207" y="3860799"/>
              <a:ext cx="2321374" cy="838041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FB91781-13EB-078B-67FF-75C554524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52873" y="3860798"/>
              <a:ext cx="2321374" cy="838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639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833</Words>
  <Application>Microsoft Office PowerPoint</Application>
  <PresentationFormat>Widescreen</PresentationFormat>
  <Paragraphs>129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Inter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YES 2026 Business Proposal Template</dc:title>
  <dc:subject>PptxGenJS Presentation</dc:subject>
  <dc:creator>ILUNI UI UAE Chapter</dc:creator>
  <cp:lastModifiedBy>Ali Nur Seto</cp:lastModifiedBy>
  <cp:revision>24</cp:revision>
  <dcterms:created xsi:type="dcterms:W3CDTF">2026-09-08T19:45:00Z</dcterms:created>
  <dcterms:modified xsi:type="dcterms:W3CDTF">2026-09-09T02:13:16Z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d86d165-ec62-42d8-821a-e49d9cc7d2b1_Enabled">
    <vt:lpwstr>true</vt:lpwstr>
  </property>
  <property fmtid="{D5CDD505-2E9C-101B-9397-08002B2CF9AE}" pid="3" name="MSIP_Label_ed86d165-ec62-42d8-821a-e49d9cc7d2b1_SetDate">
    <vt:lpwstr>2026-09-09T01:41:45Z</vt:lpwstr>
  </property>
  <property fmtid="{D5CDD505-2E9C-101B-9397-08002B2CF9AE}" pid="4" name="MSIP_Label_ed86d165-ec62-42d8-821a-e49d9cc7d2b1_Method">
    <vt:lpwstr>Privileged</vt:lpwstr>
  </property>
  <property fmtid="{D5CDD505-2E9C-101B-9397-08002B2CF9AE}" pid="5" name="MSIP_Label_ed86d165-ec62-42d8-821a-e49d9cc7d2b1_Name">
    <vt:lpwstr>Public</vt:lpwstr>
  </property>
  <property fmtid="{D5CDD505-2E9C-101B-9397-08002B2CF9AE}" pid="6" name="MSIP_Label_ed86d165-ec62-42d8-821a-e49d9cc7d2b1_SiteId">
    <vt:lpwstr>fb3ad88c-7623-4a4f-9711-db67896772f1</vt:lpwstr>
  </property>
  <property fmtid="{D5CDD505-2E9C-101B-9397-08002B2CF9AE}" pid="7" name="MSIP_Label_ed86d165-ec62-42d8-821a-e49d9cc7d2b1_ActionId">
    <vt:lpwstr>62a31a2e-dbb8-463f-8432-f895f1a53327</vt:lpwstr>
  </property>
  <property fmtid="{D5CDD505-2E9C-101B-9397-08002B2CF9AE}" pid="8" name="MSIP_Label_ed86d165-ec62-42d8-821a-e49d9cc7d2b1_ContentBits">
    <vt:lpwstr>0</vt:lpwstr>
  </property>
  <property fmtid="{D5CDD505-2E9C-101B-9397-08002B2CF9AE}" pid="9" name="MSIP_Label_ed86d165-ec62-42d8-821a-e49d9cc7d2b1_Tag">
    <vt:lpwstr>10, 0, 1, 1</vt:lpwstr>
  </property>
</Properties>
</file>